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6"/>
  </p:sldMasterIdLst>
  <p:notesMasterIdLst>
    <p:notesMasterId r:id="rId26"/>
  </p:notesMasterIdLst>
  <p:handoutMasterIdLst>
    <p:handoutMasterId r:id="rId27"/>
  </p:handoutMasterIdLst>
  <p:sldIdLst>
    <p:sldId id="256" r:id="rId7"/>
    <p:sldId id="260" r:id="rId8"/>
    <p:sldId id="289" r:id="rId9"/>
    <p:sldId id="282" r:id="rId10"/>
    <p:sldId id="271" r:id="rId11"/>
    <p:sldId id="285" r:id="rId12"/>
    <p:sldId id="273" r:id="rId13"/>
    <p:sldId id="274" r:id="rId14"/>
    <p:sldId id="275" r:id="rId15"/>
    <p:sldId id="276" r:id="rId16"/>
    <p:sldId id="286" r:id="rId17"/>
    <p:sldId id="272" r:id="rId18"/>
    <p:sldId id="283" r:id="rId19"/>
    <p:sldId id="287" r:id="rId20"/>
    <p:sldId id="288" r:id="rId21"/>
    <p:sldId id="284" r:id="rId22"/>
    <p:sldId id="278" r:id="rId23"/>
    <p:sldId id="290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1084C6"/>
    <a:srgbClr val="6DB3E4"/>
    <a:srgbClr val="A2CADF"/>
    <a:srgbClr val="2590A3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0B3E8-6F99-6B9E-D1DE-B4ECB109284E}" v="5" dt="2025-03-04T11:33:24.028"/>
    <p1510:client id="{24531782-649B-4489-91CF-93DB469A0186}" v="126" dt="2025-03-03T19:34:07.333"/>
    <p1510:client id="{8F95D28C-90B6-48BC-D5F4-A0DC58DBCE60}" v="1" dt="2025-03-05T12:21:32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67" autoAdjust="0"/>
  </p:normalViewPr>
  <p:slideViewPr>
    <p:cSldViewPr snapToGrid="0">
      <p:cViewPr varScale="1">
        <p:scale>
          <a:sx n="127" d="100"/>
          <a:sy n="127" d="100"/>
        </p:scale>
        <p:origin x="1164" y="120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B889E-FB6B-4D81-8FCC-1555F636B1A5}" type="datetimeFigureOut">
              <a:rPr lang="x-none" smtClean="0"/>
              <a:t>05-03-2025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4CCA-F323-4048-B6FE-F8FEE77E6C4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1724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script-samples/teams-list-ownerless-teams/README.html?tabs=pnpp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Kasper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88A791-D8E8-4C23-A528-EAEB42DC40E7}" type="slidenum"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65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</a:p>
          <a:p>
            <a:r>
              <a:rPr lang="en-US"/>
              <a:t>PnP Framework </a:t>
            </a:r>
            <a:r>
              <a:rPr lang="en-US" err="1"/>
              <a:t>PnPjs</a:t>
            </a:r>
            <a:r>
              <a:rPr lang="en-US"/>
              <a:t> Core Web parts samples, SP Editor, </a:t>
            </a:r>
          </a:p>
          <a:p>
            <a:endParaRPr lang="en-US"/>
          </a:p>
          <a:p>
            <a:r>
              <a:rPr lang="en-US"/>
              <a:t>Kasper</a:t>
            </a:r>
          </a:p>
          <a:p>
            <a:r>
              <a:rPr lang="en-US"/>
              <a:t>PnP PowerShell, Script samples, list formatting, PnP PowerShell extension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767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Kasper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7738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br>
              <a:rPr lang="en-US"/>
            </a:br>
            <a:br>
              <a:rPr lang="en-US"/>
            </a:br>
            <a:r>
              <a:rPr lang="en-US">
                <a:hlinkClick r:id="rId3"/>
              </a:rPr>
              <a:t>List Ownerless Teams | PnP Samples</a:t>
            </a:r>
            <a:endParaRPr lang="en-US"/>
          </a:p>
          <a:p>
            <a:endParaRPr lang="en-US"/>
          </a:p>
          <a:p>
            <a:r>
              <a:rPr lang="en-US"/>
              <a:t>300+ samples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302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 – PnP PowerShell, PnP Scripts</a:t>
            </a:r>
          </a:p>
          <a:p>
            <a:endParaRPr lang="en-US"/>
          </a:p>
          <a:p>
            <a:r>
              <a:rPr lang="en-US"/>
              <a:t>Kasper - PnP Modern Search</a:t>
            </a:r>
            <a:br>
              <a:rPr lang="en-US"/>
            </a:br>
            <a:br>
              <a:rPr lang="en-US"/>
            </a:b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5280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Kasper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3866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242424"/>
                </a:solidFill>
                <a:latin typeface="Segoe UI" panose="020B0502040204020203" pitchFamily="34" charset="0"/>
              </a:rPr>
              <a:t>P</a:t>
            </a:r>
            <a:r>
              <a:rPr lang="en-US" b="1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eople waiting to ask questions at a tech conference, call experts live 2025, and being held in Copenhagen, make sure people look happy, on stage have an old white man, and a young white boy, and on the screen have a big question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333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64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3054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128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Kasper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9727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Kasper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3210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675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293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Kasper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14CCA-F323-4048-B6FE-F8FEE77E6C44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167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2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85725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47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67544" y="268675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11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86B7-DCB1-4ACC-867E-40C1C0732570}" type="datetimeFigureOut">
              <a:rPr lang="en-DK" smtClean="0"/>
              <a:t>03/05/2025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62FD-704C-43A3-AEEF-AFBCD0A8432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59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+ IMAGE [M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374" y="411957"/>
            <a:ext cx="4151189" cy="67508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E959BAF7-8409-4801-8BCB-85D36C0994EA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420813" y="1367812"/>
            <a:ext cx="4151188" cy="315705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Sub-sub-bullet</a:t>
            </a:r>
          </a:p>
          <a:p>
            <a:pPr lvl="3"/>
            <a:r>
              <a:rPr lang="en-GB" noProof="0"/>
              <a:t>Sub-sub-sub-bullet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9BD75F-CC80-4747-B5CA-D1A5C89AB250}"/>
              </a:ext>
            </a:extLst>
          </p:cNvPr>
          <p:cNvCxnSpPr/>
          <p:nvPr userDrawn="1"/>
        </p:nvCxnSpPr>
        <p:spPr>
          <a:xfrm>
            <a:off x="413148" y="4839891"/>
            <a:ext cx="83177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ijdelijke aanduiding voor afbeelding 219">
            <a:extLst>
              <a:ext uri="{FF2B5EF4-FFF2-40B4-BE49-F238E27FC236}">
                <a16:creationId xmlns:a16="http://schemas.microsoft.com/office/drawing/2014/main" id="{8AE55CC6-1AE8-4C57-BFCA-80AA3580589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91660" y="0"/>
            <a:ext cx="4152339" cy="4535803"/>
          </a:xfrm>
          <a:custGeom>
            <a:avLst/>
            <a:gdLst>
              <a:gd name="connsiteX0" fmla="*/ 391886 w 5536452"/>
              <a:gd name="connsiteY0" fmla="*/ 0 h 6047737"/>
              <a:gd name="connsiteX1" fmla="*/ 5536452 w 5536452"/>
              <a:gd name="connsiteY1" fmla="*/ 0 h 6047737"/>
              <a:gd name="connsiteX2" fmla="*/ 5536452 w 5536452"/>
              <a:gd name="connsiteY2" fmla="*/ 6047737 h 6047737"/>
              <a:gd name="connsiteX3" fmla="*/ 4826468 w 5536452"/>
              <a:gd name="connsiteY3" fmla="*/ 6047737 h 6047737"/>
              <a:gd name="connsiteX4" fmla="*/ 391886 w 5536452"/>
              <a:gd name="connsiteY4" fmla="*/ 6047737 h 6047737"/>
              <a:gd name="connsiteX5" fmla="*/ 155795 w 5536452"/>
              <a:gd name="connsiteY5" fmla="*/ 6047737 h 6047737"/>
              <a:gd name="connsiteX6" fmla="*/ 0 w 5536452"/>
              <a:gd name="connsiteY6" fmla="*/ 5891942 h 6047737"/>
              <a:gd name="connsiteX7" fmla="*/ 0 w 5536452"/>
              <a:gd name="connsiteY7" fmla="*/ 5499098 h 6047737"/>
              <a:gd name="connsiteX8" fmla="*/ 0 w 5536452"/>
              <a:gd name="connsiteY8" fmla="*/ 704434 h 6047737"/>
              <a:gd name="connsiteX9" fmla="*/ 0 w 5536452"/>
              <a:gd name="connsiteY9" fmla="*/ 0 h 6047737"/>
              <a:gd name="connsiteX10" fmla="*/ 391886 w 5536452"/>
              <a:gd name="connsiteY10" fmla="*/ 0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6452" h="6047737">
                <a:moveTo>
                  <a:pt x="391886" y="0"/>
                </a:moveTo>
                <a:lnTo>
                  <a:pt x="5536452" y="0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lnTo>
                  <a:pt x="0" y="0"/>
                </a:lnTo>
                <a:lnTo>
                  <a:pt x="391886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CCD53-8125-681E-7C1B-7602FFB845B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ED97C7B-4823-4878-A087-4EB2FEF83337}" type="datetime3">
              <a:rPr lang="en-US" smtClean="0"/>
              <a:t>5 March 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56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54" userDrawn="1">
          <p15:clr>
            <a:srgbClr val="FBAE40"/>
          </p15:clr>
        </p15:guide>
        <p15:guide id="2" orient="horz" pos="112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104B62-A716-495D-A1EA-8D432CDDA8C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236296" y="4730489"/>
            <a:ext cx="1725558" cy="3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tabLst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>
          <p15:clr>
            <a:srgbClr val="F26B43"/>
          </p15:clr>
        </p15:guide>
        <p15:guide id="2" pos="10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docs/wiki" TargetMode="External"/><Relationship Id="rId2" Type="http://schemas.openxmlformats.org/officeDocument/2006/relationships/hyperlink" Target="https://pnp.github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icrosoft-search.github.io/pnp-modern-search/" TargetMode="External"/><Relationship Id="rId4" Type="http://schemas.openxmlformats.org/officeDocument/2006/relationships/hyperlink" Target="https://pnp.github.io/script-sample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sv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19.jpe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eg"/><Relationship Id="rId22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4D12-DFFB-456A-A016-EFCB1503AA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>
                <a:solidFill>
                  <a:srgbClr val="000000"/>
                </a:solidFill>
                <a:ea typeface="+mj-lt"/>
                <a:cs typeface="+mj-lt"/>
              </a:rPr>
              <a:t>Leveraging open source tool to </a:t>
            </a:r>
            <a:r>
              <a:rPr lang="en-US" noProof="0" err="1">
                <a:solidFill>
                  <a:srgbClr val="000000"/>
                </a:solidFill>
                <a:ea typeface="+mj-lt"/>
                <a:cs typeface="+mj-lt"/>
              </a:rPr>
              <a:t>maximise</a:t>
            </a:r>
            <a:r>
              <a:rPr lang="en-US" noProof="0">
                <a:solidFill>
                  <a:srgbClr val="000000"/>
                </a:solidFill>
                <a:ea typeface="+mj-lt"/>
                <a:cs typeface="+mj-lt"/>
              </a:rPr>
              <a:t> your investments in M365✨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B4443-F94B-4A57-B7A7-A9718E267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Dan Toft &amp; Kasper Larsen</a:t>
            </a:r>
            <a:endParaRPr lang="en-US" sz="1800" noProof="0"/>
          </a:p>
          <a:p>
            <a:r>
              <a:rPr lang="en-US" sz="1800" noProof="0"/>
              <a:t>MVP and PnP Core team members</a:t>
            </a:r>
          </a:p>
        </p:txBody>
      </p:sp>
    </p:spTree>
    <p:extLst>
      <p:ext uri="{BB962C8B-B14F-4D97-AF65-F5344CB8AC3E}">
        <p14:creationId xmlns:p14="http://schemas.microsoft.com/office/powerpoint/2010/main" val="273677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3A94-5084-80DE-3608-0CAF9A83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05433-1D26-4D94-1096-D94D65D9C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67995"/>
            <a:r>
              <a:rPr lang="en-US" noProof="0">
                <a:cs typeface="Segoe UI"/>
              </a:rPr>
              <a:t>No SLA</a:t>
            </a:r>
          </a:p>
          <a:p>
            <a:pPr marL="467995"/>
            <a:r>
              <a:rPr lang="en-US" noProof="0">
                <a:cs typeface="Segoe UI"/>
              </a:rPr>
              <a:t>Security: You have the responsibility </a:t>
            </a:r>
          </a:p>
          <a:p>
            <a:pPr marL="467995"/>
            <a:r>
              <a:rPr lang="en-US" noProof="0">
                <a:cs typeface="Segoe UI"/>
              </a:rPr>
              <a:t>Quality: You have the responsibility </a:t>
            </a:r>
          </a:p>
          <a:p>
            <a:pPr marL="467995"/>
            <a:r>
              <a:rPr lang="en-US" noProof="0">
                <a:cs typeface="Segoe UI"/>
              </a:rPr>
              <a:t>NOT preapproved by your IT /CISO</a:t>
            </a:r>
          </a:p>
          <a:p>
            <a:pPr marL="467995"/>
            <a:endParaRPr lang="en-US" noProof="0">
              <a:cs typeface="Segoe UI"/>
            </a:endParaRPr>
          </a:p>
          <a:p>
            <a:pPr marL="467995"/>
            <a:r>
              <a:rPr lang="en-US" noProof="0">
                <a:cs typeface="Segoe UI"/>
              </a:rPr>
              <a:t>One-man projects might go stale</a:t>
            </a:r>
            <a:endParaRPr lang="en-US">
              <a:cs typeface="Segoe UI"/>
            </a:endParaRPr>
          </a:p>
          <a:p>
            <a:pPr marL="467995"/>
            <a:endParaRPr lang="en-US" noProof="0">
              <a:cs typeface="Segoe UI"/>
            </a:endParaRPr>
          </a:p>
          <a:p>
            <a:pPr marL="467995"/>
            <a:r>
              <a:rPr lang="en-US">
                <a:cs typeface="Segoe UI"/>
              </a:rPr>
              <a:t>What happens if something major breaks – PnP Management Shell?</a:t>
            </a:r>
            <a:endParaRPr lang="en-US" noProof="0">
              <a:cs typeface="Segoe UI"/>
            </a:endParaRPr>
          </a:p>
          <a:p>
            <a:pPr marL="467995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51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19A99-4F7E-55D1-7AD7-1917AAFC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E7E6-14A6-617F-149D-E9A5039798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talk community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782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6C7E-1ABE-8F15-F2FB-311394A4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cs typeface="Segoe UI Light"/>
              </a:rPr>
              <a:t>What is PnP?</a:t>
            </a:r>
            <a:endParaRPr lang="en-US" noProof="0"/>
          </a:p>
        </p:txBody>
      </p:sp>
      <p:pic>
        <p:nvPicPr>
          <p:cNvPr id="4" name="Picture 3" descr="Cartoon animal wearing a shirt&#10;&#10;AI-generated content may be incorrect.">
            <a:extLst>
              <a:ext uri="{FF2B5EF4-FFF2-40B4-BE49-F238E27FC236}">
                <a16:creationId xmlns:a16="http://schemas.microsoft.com/office/drawing/2014/main" id="{059B6370-942F-17D2-5A90-215013D0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32"/>
          <a:stretch/>
        </p:blipFill>
        <p:spPr>
          <a:xfrm>
            <a:off x="5541795" y="161364"/>
            <a:ext cx="3066373" cy="4025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1CB53-F989-0A40-FA96-312906B2760D}"/>
              </a:ext>
            </a:extLst>
          </p:cNvPr>
          <p:cNvSpPr txBox="1"/>
          <p:nvPr/>
        </p:nvSpPr>
        <p:spPr>
          <a:xfrm>
            <a:off x="836543" y="1250674"/>
            <a:ext cx="4638260" cy="2739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rgbClr val="1F2328"/>
                </a:solidFill>
                <a:ea typeface="+mn-lt"/>
                <a:cs typeface="+mn-lt"/>
              </a:rPr>
              <a:t>The primary goal of Microsoft 365 PnP is to share </a:t>
            </a:r>
            <a:r>
              <a:rPr lang="en-US" sz="2000" b="1" noProof="0">
                <a:solidFill>
                  <a:srgbClr val="1F2328"/>
                </a:solidFill>
                <a:ea typeface="+mn-lt"/>
                <a:cs typeface="+mn-lt"/>
              </a:rPr>
              <a:t>knowledge, patterns, practices, samples, and anything else useful</a:t>
            </a:r>
            <a:r>
              <a:rPr lang="en-US" sz="2000" noProof="0">
                <a:solidFill>
                  <a:srgbClr val="1F2328"/>
                </a:solidFill>
                <a:ea typeface="+mn-lt"/>
                <a:cs typeface="+mn-lt"/>
              </a:rPr>
              <a:t> with the entire Microsoft 365 community, to better both the community itself and the quality of solutions created by the community.</a:t>
            </a:r>
            <a:endParaRPr lang="en-US" sz="2400" noProof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3200" noProof="0">
                <a:solidFill>
                  <a:srgbClr val="1F2328"/>
                </a:solidFill>
                <a:ea typeface="+mn-lt"/>
                <a:cs typeface="+mn-lt"/>
              </a:rPr>
              <a:t>"Learn, Reuse, Share."</a:t>
            </a:r>
            <a:endParaRPr lang="en-US" sz="3200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BE52A-674F-16D6-AB67-C0BE92DC958C}"/>
              </a:ext>
            </a:extLst>
          </p:cNvPr>
          <p:cNvSpPr txBox="1"/>
          <p:nvPr/>
        </p:nvSpPr>
        <p:spPr>
          <a:xfrm>
            <a:off x="5843802" y="3651641"/>
            <a:ext cx="276436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cap="all">
                <a:effectLst/>
                <a:latin typeface="Parker"/>
              </a:rPr>
              <a:t>Microsoft 365 &amp;</a:t>
            </a:r>
            <a:br>
              <a:rPr lang="en-US" sz="2400"/>
            </a:br>
            <a:r>
              <a:rPr lang="en-US" sz="2400" b="1" i="0" cap="all">
                <a:effectLst/>
                <a:latin typeface="Parker"/>
              </a:rPr>
              <a:t>Power Platform</a:t>
            </a:r>
            <a:br>
              <a:rPr lang="en-US" sz="2000"/>
            </a:br>
            <a:r>
              <a:rPr lang="en-US" sz="3500" b="1" i="0" cap="all">
                <a:effectLst/>
                <a:latin typeface="Parker"/>
              </a:rPr>
              <a:t>Community</a:t>
            </a:r>
            <a:endParaRPr lang="en-DK" sz="3500"/>
          </a:p>
        </p:txBody>
      </p:sp>
    </p:spTree>
    <p:extLst>
      <p:ext uri="{BB962C8B-B14F-4D97-AF65-F5344CB8AC3E}">
        <p14:creationId xmlns:p14="http://schemas.microsoft.com/office/powerpoint/2010/main" val="248248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63">
            <a:extLst>
              <a:ext uri="{FF2B5EF4-FFF2-40B4-BE49-F238E27FC236}">
                <a16:creationId xmlns:a16="http://schemas.microsoft.com/office/drawing/2014/main" id="{2468F214-32D2-C1B1-CA16-51040E7B9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918" y="4010870"/>
            <a:ext cx="1229293" cy="1229293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6D52DCE-921D-F4A6-73C2-EEBDE9C53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981" y="-56295"/>
            <a:ext cx="1173890" cy="1174952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8AE89A9-D174-B86C-0500-856FC3CCA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637" y="1198280"/>
            <a:ext cx="1251483" cy="127086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F0C5724-6A54-1C45-549E-C2B764505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1941" y="1118657"/>
            <a:ext cx="1451780" cy="1453092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8E70970-88CD-9AC7-7662-985433C75201}"/>
              </a:ext>
            </a:extLst>
          </p:cNvPr>
          <p:cNvSpPr/>
          <p:nvPr/>
        </p:nvSpPr>
        <p:spPr>
          <a:xfrm>
            <a:off x="-9411" y="2373312"/>
            <a:ext cx="1968500" cy="396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User-enablement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6B9E649-B62F-0208-C5C9-2CE4C75D28AB}"/>
              </a:ext>
            </a:extLst>
          </p:cNvPr>
          <p:cNvSpPr/>
          <p:nvPr/>
        </p:nvSpPr>
        <p:spPr>
          <a:xfrm>
            <a:off x="6881211" y="2389077"/>
            <a:ext cx="2262789" cy="365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Admin-enablement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3E2880-9B5A-0740-98EA-D337CC646D03}"/>
              </a:ext>
            </a:extLst>
          </p:cNvPr>
          <p:cNvSpPr/>
          <p:nvPr/>
        </p:nvSpPr>
        <p:spPr>
          <a:xfrm>
            <a:off x="3669005" y="4725316"/>
            <a:ext cx="1968500" cy="396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Maker focused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F1C7CF8-E03C-5DF8-2EFA-1AE2A5C038AA}"/>
              </a:ext>
            </a:extLst>
          </p:cNvPr>
          <p:cNvSpPr/>
          <p:nvPr/>
        </p:nvSpPr>
        <p:spPr>
          <a:xfrm>
            <a:off x="3590178" y="21309"/>
            <a:ext cx="2126155" cy="396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Developer focused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692D142-C021-31EF-8718-20B79BAC8793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959089" y="2571749"/>
            <a:ext cx="49221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A5C122-489F-DC91-0520-3CDDD57FDD14}"/>
              </a:ext>
            </a:extLst>
          </p:cNvPr>
          <p:cNvCxnSpPr>
            <a:stCxn id="71" idx="2"/>
            <a:endCxn id="70" idx="0"/>
          </p:cNvCxnSpPr>
          <p:nvPr/>
        </p:nvCxnSpPr>
        <p:spPr>
          <a:xfrm flipH="1">
            <a:off x="4653255" y="418184"/>
            <a:ext cx="1" cy="4307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99EEA8-9C1D-9046-986F-042C68E5E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" y="3704003"/>
            <a:ext cx="1538856" cy="1367418"/>
          </a:xfrm>
          <a:prstGeom prst="rect">
            <a:avLst/>
          </a:prstGeom>
        </p:spPr>
      </p:pic>
      <p:pic>
        <p:nvPicPr>
          <p:cNvPr id="75" name="Picture 7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BF5AA3-E298-0BD5-70D8-BB95A7708B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56" y="2909353"/>
            <a:ext cx="1663705" cy="1478359"/>
          </a:xfrm>
          <a:prstGeom prst="rect">
            <a:avLst/>
          </a:prstGeom>
        </p:spPr>
      </p:pic>
      <p:pic>
        <p:nvPicPr>
          <p:cNvPr id="76" name="Picture 7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A629D1-E9C0-C2E9-BAC2-13AC810A9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"/>
          <a:stretch/>
        </p:blipFill>
        <p:spPr>
          <a:xfrm>
            <a:off x="7455962" y="3157791"/>
            <a:ext cx="1577269" cy="136875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7F0E396-DE89-A8EF-EB02-C1B8EC0D6D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0395" y="-117215"/>
            <a:ext cx="1427536" cy="128149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3DB30ED-E1F1-A0ED-1C7A-F87E234602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3163" y="12761"/>
            <a:ext cx="1271136" cy="114467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488484F-5A19-DE58-8397-F1DDFDAFCC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38" y="72079"/>
            <a:ext cx="1297186" cy="119219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AC827D0-DCAE-9E65-0388-19F938B28D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0198" y="1679918"/>
            <a:ext cx="1478282" cy="132666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4FADA0-2338-4369-ECCE-9BDB5D0288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2927" y="1132644"/>
            <a:ext cx="1451779" cy="133894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7A89E7D-6198-99FE-C6C4-513B196F0F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04314" y="2829801"/>
            <a:ext cx="1422898" cy="129387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EA0E74B-6E69-F76A-12E1-4BEB98161B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8480" y="1906600"/>
            <a:ext cx="1462732" cy="13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A4A9-E856-6555-16B7-983EDD79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PnP Modern Search + List Formatting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BF43-5C9F-DC0C-759F-1ED626341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icture 3" descr="A group of colored pencils&#10;&#10;AI-generated content may be incorrect.">
            <a:extLst>
              <a:ext uri="{FF2B5EF4-FFF2-40B4-BE49-F238E27FC236}">
                <a16:creationId xmlns:a16="http://schemas.microsoft.com/office/drawing/2014/main" id="{5BDA3A8B-2255-43E0-986E-B30B48AD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17" y="1077891"/>
            <a:ext cx="4874741" cy="40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3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91F-C287-CF2F-8E5C-5666F2DD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Samples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1BC2-130C-CBA2-7F85-F2B0FEC6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List Ownerless Teams</a:t>
            </a:r>
          </a:p>
          <a:p>
            <a:r>
              <a:rPr lang="en-US"/>
              <a:t>Delete inactive Guest User</a:t>
            </a:r>
          </a:p>
          <a:p>
            <a:r>
              <a:rPr lang="en-US"/>
              <a:t>Replace owner on every flow in a tenant</a:t>
            </a:r>
          </a:p>
          <a:p>
            <a:r>
              <a:rPr lang="en-US"/>
              <a:t>File version trimmer</a:t>
            </a:r>
          </a:p>
          <a:p>
            <a:r>
              <a:rPr lang="en-US"/>
              <a:t>Get “everyone but external users” claim</a:t>
            </a:r>
          </a:p>
          <a:p>
            <a:r>
              <a:rPr lang="en-US"/>
              <a:t>Microsoft 365 License Monitoring and Alert Script</a:t>
            </a:r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658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E333-6328-4744-296E-1BAB011D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in numbers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E81FB-7C97-5C5E-E523-FCE8D7B4B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PnP PowerShell</a:t>
            </a:r>
          </a:p>
          <a:p>
            <a:pPr lvl="1"/>
            <a:r>
              <a:rPr lang="en-US"/>
              <a:t>Over 30 million downloads</a:t>
            </a:r>
          </a:p>
          <a:p>
            <a:pPr lvl="1"/>
            <a:r>
              <a:rPr lang="en-US"/>
              <a:t>Over 50 billion HTTP requests towards Microsoft 365 </a:t>
            </a:r>
            <a:r>
              <a:rPr lang="en-US" b="1"/>
              <a:t>PER MONTH</a:t>
            </a:r>
          </a:p>
          <a:p>
            <a:pPr lvl="1"/>
            <a:r>
              <a:rPr lang="en-US"/>
              <a:t>Used in Over 40.000 tenants per Month.</a:t>
            </a:r>
            <a:endParaRPr lang="en-DK"/>
          </a:p>
          <a:p>
            <a:r>
              <a:rPr lang="en-US"/>
              <a:t>PnP Modern Search</a:t>
            </a:r>
          </a:p>
          <a:p>
            <a:pPr lvl="1"/>
            <a:r>
              <a:rPr lang="en-US"/>
              <a:t>Most widely used 3p SPFx customization in the world</a:t>
            </a:r>
          </a:p>
          <a:p>
            <a:pPr lvl="1"/>
            <a:r>
              <a:rPr lang="en-US"/>
              <a:t>There are 10s of thousands of tenants using SPFx</a:t>
            </a:r>
          </a:p>
          <a:p>
            <a:r>
              <a:rPr lang="en-US"/>
              <a:t>PnP Script samples</a:t>
            </a:r>
          </a:p>
          <a:p>
            <a:pPr lvl="1"/>
            <a:r>
              <a:rPr lang="en-US"/>
              <a:t>Roughly 30.000 monthly users of script samples</a:t>
            </a:r>
          </a:p>
        </p:txBody>
      </p:sp>
    </p:spTree>
    <p:extLst>
      <p:ext uri="{BB962C8B-B14F-4D97-AF65-F5344CB8AC3E}">
        <p14:creationId xmlns:p14="http://schemas.microsoft.com/office/powerpoint/2010/main" val="106058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7020-BD32-4B66-6D28-2A4A39E8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000" noProof="0"/>
              <a:t>Final warning: Community can be contagious and have unforeseen consequences</a:t>
            </a:r>
            <a:br>
              <a:rPr lang="en-US" sz="2000" noProof="0"/>
            </a:br>
            <a:endParaRPr lang="en-US" sz="2000" noProof="0"/>
          </a:p>
        </p:txBody>
      </p:sp>
      <p:pic>
        <p:nvPicPr>
          <p:cNvPr id="1026" name="Picture 2" descr="Ending 2024 on a high note! Honored to receive the Microsoft MVP (Most… |  Shahzeb Naveed">
            <a:extLst>
              <a:ext uri="{FF2B5EF4-FFF2-40B4-BE49-F238E27FC236}">
                <a16:creationId xmlns:a16="http://schemas.microsoft.com/office/drawing/2014/main" id="{F7072D73-D296-23C6-51CB-E6168215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9180" y="1159977"/>
            <a:ext cx="2704872" cy="360649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168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2407-1E64-5D67-260A-9C02BDC4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pic>
        <p:nvPicPr>
          <p:cNvPr id="5" name="Picture 4" descr="A group of people sitting in chairs in front of a large screen&#10;&#10;AI-generated content may be incorrect.">
            <a:extLst>
              <a:ext uri="{FF2B5EF4-FFF2-40B4-BE49-F238E27FC236}">
                <a16:creationId xmlns:a16="http://schemas.microsoft.com/office/drawing/2014/main" id="{8E47C347-188F-7A90-2E65-32BA69F0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06" y="782504"/>
            <a:ext cx="3963419" cy="396341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8883B5-11FA-528B-5966-A643B49BBFF3}"/>
              </a:ext>
            </a:extLst>
          </p:cNvPr>
          <p:cNvSpPr/>
          <p:nvPr/>
        </p:nvSpPr>
        <p:spPr>
          <a:xfrm>
            <a:off x="3083175" y="3797116"/>
            <a:ext cx="2976880" cy="112776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ea typeface="+mn-lt"/>
                <a:cs typeface="+mn-lt"/>
              </a:rPr>
              <a:t>aka.ms</a:t>
            </a:r>
            <a:r>
              <a:rPr lang="en-US">
                <a:ea typeface="+mn-lt"/>
                <a:cs typeface="+mn-lt"/>
              </a:rPr>
              <a:t>/community/home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2862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EE0A-5384-CA3E-0989-1E0FE7F8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cs typeface="Segoe UI Light"/>
              </a:rPr>
              <a:t>Resources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7501E-1CCC-703F-22A5-6D036CA4F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67995"/>
            <a:r>
              <a:rPr lang="en-US" noProof="0">
                <a:cs typeface="Segoe UI"/>
              </a:rPr>
              <a:t>Links to useful resources</a:t>
            </a:r>
          </a:p>
          <a:p>
            <a:pPr marL="467995"/>
            <a:r>
              <a:rPr lang="en-US">
                <a:ea typeface="+mj-lt"/>
                <a:cs typeface="Segoe UI"/>
              </a:rPr>
              <a:t>Microsoft 365 &amp; Power Platform Community</a:t>
            </a:r>
            <a:endParaRPr lang="en-US" noProof="0">
              <a:ea typeface="+mj-lt"/>
              <a:cs typeface="Segoe U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67995"/>
            <a:r>
              <a:rPr lang="en-US" noProof="0"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 · </a:t>
            </a:r>
            <a:r>
              <a:rPr lang="en-US" noProof="0" err="1"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pnp</a:t>
            </a:r>
            <a:r>
              <a:rPr lang="en-US" noProof="0"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/docs Wiki</a:t>
            </a:r>
            <a:r>
              <a:rPr lang="en-US" noProof="0">
                <a:ea typeface="+mj-lt"/>
                <a:cs typeface="Segoe UI"/>
              </a:rPr>
              <a:t> (PnP manifesto)</a:t>
            </a:r>
            <a:endParaRPr lang="en-US" noProof="0">
              <a:ea typeface="+mj-lt"/>
              <a:cs typeface="Segoe U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67995"/>
            <a:r>
              <a:rPr lang="da-DK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 Samples | </a:t>
            </a:r>
            <a:r>
              <a:rPr lang="da-DK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PnP</a:t>
            </a:r>
            <a:r>
              <a:rPr lang="da-DK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Samples</a:t>
            </a:r>
            <a:endParaRPr lang="da-DK"/>
          </a:p>
          <a:p>
            <a:pPr marL="467995"/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- PnP Modern Search (v4)</a:t>
            </a:r>
            <a:endParaRPr lang="en-US" noProof="0">
              <a:ea typeface="+mj-lt"/>
              <a:cs typeface="Segoe UI"/>
            </a:endParaRPr>
          </a:p>
        </p:txBody>
      </p:sp>
      <p:sp>
        <p:nvSpPr>
          <p:cNvPr id="7" name="Star: 10 Points 6">
            <a:extLst>
              <a:ext uri="{FF2B5EF4-FFF2-40B4-BE49-F238E27FC236}">
                <a16:creationId xmlns:a16="http://schemas.microsoft.com/office/drawing/2014/main" id="{2CF5DE20-D32F-E379-9AFC-38FEB3F7A657}"/>
              </a:ext>
            </a:extLst>
          </p:cNvPr>
          <p:cNvSpPr/>
          <p:nvPr/>
        </p:nvSpPr>
        <p:spPr>
          <a:xfrm>
            <a:off x="4627084" y="2843834"/>
            <a:ext cx="4401240" cy="2175831"/>
          </a:xfrm>
          <a:prstGeom prst="star10">
            <a:avLst>
              <a:gd name="adj" fmla="val 37822"/>
              <a:gd name="hf" fmla="val 1051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aka.ms/community/home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181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84AEC-5B13-5FB2-E4DB-2629915FAE93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420813" y="1087042"/>
            <a:ext cx="4151188" cy="3437825"/>
          </a:xfrm>
        </p:spPr>
        <p:txBody>
          <a:bodyPr vert="horz" lIns="0" tIns="34290" rIns="0" bIns="34290" rtlCol="0" anchor="t">
            <a:norm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1800" b="0" i="0" noProof="0">
              <a:solidFill>
                <a:srgbClr val="536471"/>
              </a:solidFill>
              <a:effectLst/>
              <a:latin typeface="TwitterChirp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noProof="0">
                <a:solidFill>
                  <a:srgbClr val="536471"/>
                </a:solidFill>
                <a:effectLst/>
                <a:latin typeface="TwitterChirp"/>
              </a:rPr>
              <a:t>	</a:t>
            </a:r>
            <a:r>
              <a:rPr lang="en-US" sz="1800" b="0" i="0" noProof="0" err="1">
                <a:solidFill>
                  <a:srgbClr val="536471"/>
                </a:solidFill>
                <a:effectLst/>
                <a:latin typeface="TwitterChirp"/>
              </a:rPr>
              <a:t>kasperbolarsen</a:t>
            </a:r>
            <a:endParaRPr lang="en-US" sz="1800" b="0" i="0" noProof="0">
              <a:solidFill>
                <a:srgbClr val="536471"/>
              </a:solidFill>
              <a:effectLst/>
              <a:latin typeface="TwitterChirp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noProof="0">
                <a:solidFill>
                  <a:srgbClr val="536471"/>
                </a:solidFill>
                <a:effectLst/>
                <a:latin typeface="TwitterChirp"/>
              </a:rPr>
              <a:t>	</a:t>
            </a:r>
            <a:r>
              <a:rPr lang="en-US" sz="1500" b="0" i="0" noProof="0">
                <a:solidFill>
                  <a:srgbClr val="536471"/>
                </a:solidFill>
                <a:effectLst/>
                <a:latin typeface="TwitterChirp"/>
              </a:rPr>
              <a:t>PnP Modern Search &amp; PnP Script Samples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1800" noProof="0"/>
              <a:t>         </a:t>
            </a:r>
            <a:r>
              <a:rPr lang="en-US" sz="1800"/>
              <a:t> </a:t>
            </a:r>
            <a:r>
              <a:rPr lang="en-US" sz="1800" noProof="0"/>
              <a:t>Odense, Denmark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noProof="0"/>
              <a:t>	</a:t>
            </a:r>
            <a:r>
              <a:rPr lang="en-US" sz="1350" noProof="0"/>
              <a:t>https://m365thinking.com/blog</a:t>
            </a:r>
            <a:endParaRPr lang="en-US" sz="1350" noProof="0">
              <a:cs typeface="Segoe U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350" noProof="0"/>
              <a:t>	@kasperlarsen.bsky.social</a:t>
            </a:r>
            <a:endParaRPr lang="en-US" sz="1350" noProof="0">
              <a:cs typeface="Segoe U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900" noProof="0"/>
          </a:p>
          <a:p>
            <a:pPr marL="0" indent="0">
              <a:lnSpc>
                <a:spcPct val="150000"/>
              </a:lnSpc>
              <a:buNone/>
            </a:pPr>
            <a:endParaRPr lang="en-US" sz="900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38B82-E4C8-4C92-B232-3D2FE5422D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defPPr>
              <a:defRPr lang="nl-NL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3CD257-4F26-4007-9814-ABCAC55BFB19}" type="datetime3">
              <a:rPr kumimoji="0" lang="en-US" sz="525" b="0" i="0" u="none" strike="noStrike" kern="1200" cap="all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 March 2025</a:t>
            </a:fld>
            <a:endParaRPr kumimoji="0" lang="en-US" sz="525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0768F-7F31-4245-8F1D-26F04297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noProof="0"/>
              <a:t>Kasper Larsen </a:t>
            </a:r>
            <a:r>
              <a:rPr lang="en-US" sz="1200" b="0" noProof="0"/>
              <a:t>(He/Him)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C69597-94BF-43C8-B93B-893922F11B44}"/>
              </a:ext>
            </a:extLst>
          </p:cNvPr>
          <p:cNvSpPr txBox="1">
            <a:spLocks/>
          </p:cNvSpPr>
          <p:nvPr/>
        </p:nvSpPr>
        <p:spPr>
          <a:xfrm>
            <a:off x="417925" y="4843691"/>
            <a:ext cx="747900" cy="207812"/>
          </a:xfrm>
          <a:prstGeom prst="rect">
            <a:avLst/>
          </a:prstGeom>
        </p:spPr>
        <p:txBody>
          <a:bodyPr lIns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0E969-59FC-4FF9-8A3D-0CC239D0FC85}" type="datetime3">
              <a:rPr lang="en-US" sz="525" noProof="0" smtClean="0"/>
              <a:pPr/>
              <a:t>5 March 2025</a:t>
            </a:fld>
            <a:endParaRPr lang="en-US" sz="525" noProof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8FE908-249B-88C2-022B-3E013DB95BE0}"/>
              </a:ext>
            </a:extLst>
          </p:cNvPr>
          <p:cNvCxnSpPr/>
          <p:nvPr/>
        </p:nvCxnSpPr>
        <p:spPr>
          <a:xfrm>
            <a:off x="6207551" y="3704734"/>
            <a:ext cx="2514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Jordklode: Afrika og Europa med massiv udfyldning">
            <a:extLst>
              <a:ext uri="{FF2B5EF4-FFF2-40B4-BE49-F238E27FC236}">
                <a16:creationId xmlns:a16="http://schemas.microsoft.com/office/drawing/2014/main" id="{3E97A566-D0FC-E0A1-A056-344E403882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925" y="2579684"/>
            <a:ext cx="364254" cy="364254"/>
          </a:xfrm>
          <a:prstGeom prst="rect">
            <a:avLst/>
          </a:prstGeom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3CA1F80A-85AA-D945-FA32-93FEC67E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0" y="1650624"/>
            <a:ext cx="364255" cy="3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lede 7" descr="Et billede, der indeholder tekst, dukke&#10;&#10;Automatisk genereret beskrivelse">
            <a:extLst>
              <a:ext uri="{FF2B5EF4-FFF2-40B4-BE49-F238E27FC236}">
                <a16:creationId xmlns:a16="http://schemas.microsoft.com/office/drawing/2014/main" id="{CD7B20C3-EEA1-AED5-3B76-2BA83DE66D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107" y="2048060"/>
            <a:ext cx="369117" cy="522301"/>
          </a:xfrm>
          <a:prstGeom prst="rect">
            <a:avLst/>
          </a:prstGeom>
        </p:spPr>
      </p:pic>
      <p:pic>
        <p:nvPicPr>
          <p:cNvPr id="10" name="Picture 9" descr="A cartoon of a hedgehog holding a magnifying glass&#10;&#10;Description automatically generated">
            <a:extLst>
              <a:ext uri="{FF2B5EF4-FFF2-40B4-BE49-F238E27FC236}">
                <a16:creationId xmlns:a16="http://schemas.microsoft.com/office/drawing/2014/main" id="{E253DD35-AB6A-72BB-C407-B600699831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3" y="3063945"/>
            <a:ext cx="364255" cy="364255"/>
          </a:xfrm>
          <a:prstGeom prst="rect">
            <a:avLst/>
          </a:prstGeom>
        </p:spPr>
      </p:pic>
      <p:pic>
        <p:nvPicPr>
          <p:cNvPr id="23" name="Picture 2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1BAD3E4-9A99-A626-2794-71FE28B6C3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24" y="3822676"/>
            <a:ext cx="1719076" cy="69494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A3945FC-10E2-5948-ED93-6BA65605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857" y="3516739"/>
            <a:ext cx="339368" cy="2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glasses and a grey suit&#10;&#10;AI-generated content may be incorrect.">
            <a:extLst>
              <a:ext uri="{FF2B5EF4-FFF2-40B4-BE49-F238E27FC236}">
                <a16:creationId xmlns:a16="http://schemas.microsoft.com/office/drawing/2014/main" id="{F9E08D72-596C-83FC-91F6-16DFE971F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7070" y="245721"/>
            <a:ext cx="4229100" cy="358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625EA-19D6-AEA1-BCDC-DDE03567D139}"/>
              </a:ext>
            </a:extLst>
          </p:cNvPr>
          <p:cNvSpPr txBox="1"/>
          <p:nvPr/>
        </p:nvSpPr>
        <p:spPr>
          <a:xfrm>
            <a:off x="975356" y="1253503"/>
            <a:ext cx="2244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Segoe UI"/>
              </a:rPr>
              <a:t>Fellowmind</a:t>
            </a:r>
            <a:r>
              <a:rPr lang="en-US">
                <a:cs typeface="Segoe UI"/>
              </a:rPr>
              <a:t>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B48206-53A6-4C2A-82B5-E745A554CFE7}"/>
              </a:ext>
            </a:extLst>
          </p:cNvPr>
          <p:cNvSpPr txBox="1"/>
          <p:nvPr/>
        </p:nvSpPr>
        <p:spPr>
          <a:xfrm>
            <a:off x="314526" y="1268999"/>
            <a:ext cx="50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🏢</a:t>
            </a:r>
            <a:endParaRPr lang="en-DK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71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A468-9010-BD33-0946-29498840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IT journeys both started around Y2K</a:t>
            </a:r>
          </a:p>
        </p:txBody>
      </p:sp>
      <p:pic>
        <p:nvPicPr>
          <p:cNvPr id="7" name="Picture 6" descr="A person with parrots on his shoulder&#10;&#10;AI-generated content may be incorrect.">
            <a:extLst>
              <a:ext uri="{FF2B5EF4-FFF2-40B4-BE49-F238E27FC236}">
                <a16:creationId xmlns:a16="http://schemas.microsoft.com/office/drawing/2014/main" id="{33288F51-5F90-DDB9-8A98-28A17536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11" b="17709"/>
          <a:stretch/>
        </p:blipFill>
        <p:spPr>
          <a:xfrm>
            <a:off x="817168" y="1122747"/>
            <a:ext cx="3147688" cy="3507526"/>
          </a:xfrm>
          <a:prstGeom prst="rect">
            <a:avLst/>
          </a:prstGeom>
        </p:spPr>
      </p:pic>
      <p:pic>
        <p:nvPicPr>
          <p:cNvPr id="9" name="Picture 8" descr="A baby drinking from a bottle&#10;&#10;AI-generated content may be incorrect.">
            <a:extLst>
              <a:ext uri="{FF2B5EF4-FFF2-40B4-BE49-F238E27FC236}">
                <a16:creationId xmlns:a16="http://schemas.microsoft.com/office/drawing/2014/main" id="{4162C13D-52DE-D93E-6B4F-52CBEE07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86" y="1122747"/>
            <a:ext cx="3776303" cy="35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F6258B-327B-2015-A34C-933200155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3" y="940473"/>
            <a:ext cx="3045580" cy="30455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C5FE3AFC-BA9F-A6AE-AB4A-195921F5058B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1039526" y="1087042"/>
            <a:ext cx="4237323" cy="3437825"/>
          </a:xfrm>
        </p:spPr>
        <p:txBody>
          <a:bodyPr vert="horz" lIns="0" tIns="34290" rIns="0" bIns="34290" rtlCol="0" anchor="t">
            <a:normAutofit/>
          </a:bodyPr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/>
              <a:t>Evobis </a:t>
            </a:r>
            <a:r>
              <a:rPr lang="en-US" sz="1600" err="1"/>
              <a:t>ApS</a:t>
            </a:r>
            <a:endParaRPr lang="en-US" sz="1600"/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@Tanddant</a:t>
            </a:r>
            <a:endParaRPr lang="en-US" sz="1600" b="0" i="0" noProof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noProof="0"/>
              <a:t>Herning, Denmark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noProof="0"/>
              <a:t>@Dan-Toft.dk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/in/dan-</a:t>
            </a:r>
            <a:r>
              <a:rPr lang="en-US" sz="1600" err="1"/>
              <a:t>toft</a:t>
            </a:r>
            <a:endParaRPr lang="en-US" sz="1600"/>
          </a:p>
          <a:p>
            <a:pPr marL="0" indent="0">
              <a:lnSpc>
                <a:spcPct val="150000"/>
              </a:lnSpc>
              <a:buNone/>
            </a:pPr>
            <a:endParaRPr lang="en-US" sz="1600" noProof="0"/>
          </a:p>
          <a:p>
            <a:pPr indent="0">
              <a:lnSpc>
                <a:spcPct val="150000"/>
              </a:lnSpc>
              <a:buNone/>
            </a:pPr>
            <a:r>
              <a:rPr lang="en-US" sz="1600"/>
              <a:t>M365 Development &amp; Microsoft Graph MVP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noProof="0"/>
          </a:p>
          <a:p>
            <a:pPr marL="0" indent="0">
              <a:lnSpc>
                <a:spcPct val="150000"/>
              </a:lnSpc>
              <a:buNone/>
            </a:pPr>
            <a:endParaRPr lang="en-US" sz="1600" noProof="0"/>
          </a:p>
          <a:p>
            <a:pPr marL="0" indent="0">
              <a:lnSpc>
                <a:spcPct val="150000"/>
              </a:lnSpc>
              <a:buNone/>
            </a:pPr>
            <a:endParaRPr lang="en-US" sz="1600" noProof="0"/>
          </a:p>
          <a:p>
            <a:pPr marL="0" indent="0">
              <a:lnSpc>
                <a:spcPct val="150000"/>
              </a:lnSpc>
              <a:buNone/>
            </a:pPr>
            <a:endParaRPr lang="en-US" sz="1600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CE7034-2D2D-5814-3B15-8655DE51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74" y="411957"/>
            <a:ext cx="4151189" cy="675083"/>
          </a:xfrm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noProof="0"/>
              <a:t>Dan Toft </a:t>
            </a:r>
            <a:r>
              <a:rPr lang="en-US" sz="1200" b="0" noProof="0"/>
              <a:t>(He/Him)</a:t>
            </a:r>
          </a:p>
        </p:txBody>
      </p:sp>
      <p:pic>
        <p:nvPicPr>
          <p:cNvPr id="20" name="Picture 2" descr="GitHub Logos and Usage · GitHub">
            <a:extLst>
              <a:ext uri="{FF2B5EF4-FFF2-40B4-BE49-F238E27FC236}">
                <a16:creationId xmlns:a16="http://schemas.microsoft.com/office/drawing/2014/main" id="{3523A6E0-8711-3130-778C-5F7DD733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79" y="1572315"/>
            <a:ext cx="364255" cy="3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B0F2CAE-4D89-C303-EEE5-70150465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5523" y="2421845"/>
            <a:ext cx="339368" cy="2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2E857D-C5FA-D1D7-E06D-87939BB55CA6}"/>
              </a:ext>
            </a:extLst>
          </p:cNvPr>
          <p:cNvSpPr txBox="1"/>
          <p:nvPr/>
        </p:nvSpPr>
        <p:spPr>
          <a:xfrm>
            <a:off x="531551" y="1138784"/>
            <a:ext cx="50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🏢</a:t>
            </a:r>
            <a:endParaRPr lang="en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830D4-FC25-7C69-C7F0-28ABCCA6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3" y="2880958"/>
            <a:ext cx="280300" cy="2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B6676B-7984-B0B6-2B18-54552A93D926}"/>
              </a:ext>
            </a:extLst>
          </p:cNvPr>
          <p:cNvSpPr txBox="1"/>
          <p:nvPr/>
        </p:nvSpPr>
        <p:spPr>
          <a:xfrm>
            <a:off x="531551" y="1936570"/>
            <a:ext cx="50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📍</a:t>
            </a:r>
            <a:endParaRPr lang="en-D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09AE-5187-C5E5-AF98-952A6D802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2922" t="21929" r="28892" b="13824"/>
          <a:stretch/>
        </p:blipFill>
        <p:spPr bwMode="auto">
          <a:xfrm>
            <a:off x="5464101" y="936415"/>
            <a:ext cx="3084376" cy="30843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9CE3E-4700-BD21-EE67-8F2981653056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01" y="773510"/>
            <a:ext cx="1099879" cy="10998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26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EF5C-0568-7830-317F-023133CE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1" y="23538"/>
            <a:ext cx="6192688" cy="994172"/>
          </a:xfrm>
        </p:spPr>
        <p:txBody>
          <a:bodyPr/>
          <a:lstStyle/>
          <a:p>
            <a:r>
              <a:rPr lang="en-US" noProof="0"/>
              <a:t>Big Thank You to Our Sponsors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86BD0-4B86-B20E-2C7F-2599B574F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86" y="1255179"/>
            <a:ext cx="2748587" cy="5931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D09682-94D8-01A9-30DE-E711F4D9C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1995" y="1020097"/>
            <a:ext cx="2760010" cy="1074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3004A-2D5F-092E-FC71-05B1744A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660" y="1279134"/>
            <a:ext cx="2939354" cy="508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8E7CB-949F-A403-5369-077E92B26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12" y="2271841"/>
            <a:ext cx="1857943" cy="619222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9E23481E-3980-E024-1D0C-F7AF1D419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78402" y="2299057"/>
            <a:ext cx="1787231" cy="619222"/>
          </a:xfrm>
          <a:prstGeom prst="rect">
            <a:avLst/>
          </a:prstGeom>
        </p:spPr>
      </p:pic>
      <p:pic>
        <p:nvPicPr>
          <p:cNvPr id="9" name="Graphic 4">
            <a:extLst>
              <a:ext uri="{FF2B5EF4-FFF2-40B4-BE49-F238E27FC236}">
                <a16:creationId xmlns:a16="http://schemas.microsoft.com/office/drawing/2014/main" id="{A82CA43A-15DF-1F5E-9394-8E68CF7AA0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558" y="2346026"/>
            <a:ext cx="1857663" cy="61922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6FA79125-E49C-607B-FC38-DFE6CA12B8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39" y="2299057"/>
            <a:ext cx="1750839" cy="619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7A2C1-0BA6-A8DE-C1D6-723D88C9FB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017" y="3410881"/>
            <a:ext cx="1496130" cy="283468"/>
          </a:xfrm>
          <a:prstGeom prst="rect">
            <a:avLst/>
          </a:prstGeom>
        </p:spPr>
      </p:pic>
      <p:pic>
        <p:nvPicPr>
          <p:cNvPr id="12" name="Graphic 4">
            <a:extLst>
              <a:ext uri="{FF2B5EF4-FFF2-40B4-BE49-F238E27FC236}">
                <a16:creationId xmlns:a16="http://schemas.microsoft.com/office/drawing/2014/main" id="{AD749A93-6A53-6FF4-96B8-ECA736171D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044" y="3410882"/>
            <a:ext cx="1614470" cy="283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E5EF8-8042-4F65-96BC-B81A590422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6951" y="2965248"/>
            <a:ext cx="1100701" cy="1100701"/>
          </a:xfrm>
          <a:prstGeom prst="rect">
            <a:avLst/>
          </a:prstGeom>
        </p:spPr>
      </p:pic>
      <p:pic>
        <p:nvPicPr>
          <p:cNvPr id="14" name="Picture 13" descr="A purple text on a white background&#10;&#10;Description automatically generated">
            <a:extLst>
              <a:ext uri="{FF2B5EF4-FFF2-40B4-BE49-F238E27FC236}">
                <a16:creationId xmlns:a16="http://schemas.microsoft.com/office/drawing/2014/main" id="{5F246488-44D6-7AFF-D11F-DBE0C1C169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70" y="3398864"/>
            <a:ext cx="1536629" cy="390863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2DB74212-A890-E747-1871-FEB7C6F82F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2" y="3268424"/>
            <a:ext cx="619222" cy="619222"/>
          </a:xfrm>
          <a:prstGeom prst="rect">
            <a:avLst/>
          </a:prstGeom>
        </p:spPr>
      </p:pic>
      <p:pic>
        <p:nvPicPr>
          <p:cNvPr id="16" name="Picture 15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351D378A-009C-4D4E-6931-48F2FE736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57" y="3288673"/>
            <a:ext cx="567440" cy="567440"/>
          </a:xfrm>
          <a:prstGeom prst="rect">
            <a:avLst/>
          </a:prstGeom>
        </p:spPr>
      </p:pic>
      <p:pic>
        <p:nvPicPr>
          <p:cNvPr id="17" name="Picture 16" descr="A blue and white logo&#10;&#10;Description automatically generated">
            <a:extLst>
              <a:ext uri="{FF2B5EF4-FFF2-40B4-BE49-F238E27FC236}">
                <a16:creationId xmlns:a16="http://schemas.microsoft.com/office/drawing/2014/main" id="{DAA3F5DE-6C65-0B66-7FD6-8A67C1319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17" y="4277592"/>
            <a:ext cx="619221" cy="619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8F8605-5DA5-C950-A09F-BDEF979B70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8144" y="4129824"/>
            <a:ext cx="999081" cy="477502"/>
          </a:xfrm>
          <a:prstGeom prst="rect">
            <a:avLst/>
          </a:prstGeom>
        </p:spPr>
      </p:pic>
      <p:pic>
        <p:nvPicPr>
          <p:cNvPr id="19" name="Graphic 4">
            <a:extLst>
              <a:ext uri="{FF2B5EF4-FFF2-40B4-BE49-F238E27FC236}">
                <a16:creationId xmlns:a16="http://schemas.microsoft.com/office/drawing/2014/main" id="{C779FBF8-2B67-481B-3876-02E7395A7C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962" y="4695527"/>
            <a:ext cx="1006055" cy="253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C2FBA-1E06-FA03-D476-1CF57FF3B1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3123" y="4183647"/>
            <a:ext cx="1202746" cy="256523"/>
          </a:xfrm>
          <a:prstGeom prst="rect">
            <a:avLst/>
          </a:prstGeom>
        </p:spPr>
      </p:pic>
      <p:pic>
        <p:nvPicPr>
          <p:cNvPr id="21" name="Graphic 4">
            <a:extLst>
              <a:ext uri="{FF2B5EF4-FFF2-40B4-BE49-F238E27FC236}">
                <a16:creationId xmlns:a16="http://schemas.microsoft.com/office/drawing/2014/main" id="{1A4F3415-B84B-73AB-D296-28CE6EA7B3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25" y="4277592"/>
            <a:ext cx="742684" cy="62008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85289C-FBBA-6500-82CF-03FA233BB4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47225" y="4715282"/>
            <a:ext cx="1531178" cy="233470"/>
          </a:xfrm>
          <a:prstGeom prst="rect">
            <a:avLst/>
          </a:prstGeom>
        </p:spPr>
      </p:pic>
      <p:pic>
        <p:nvPicPr>
          <p:cNvPr id="23" name="Picture 22" descr="A green letters on a black background&#10;&#10;AI-generated content may be incorrect.">
            <a:extLst>
              <a:ext uri="{FF2B5EF4-FFF2-40B4-BE49-F238E27FC236}">
                <a16:creationId xmlns:a16="http://schemas.microsoft.com/office/drawing/2014/main" id="{141F220A-F6C3-2EED-5822-315ADFB1A1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3762" y="4228460"/>
            <a:ext cx="1519243" cy="225168"/>
          </a:xfrm>
          <a:prstGeom prst="rect">
            <a:avLst/>
          </a:prstGeom>
        </p:spPr>
      </p:pic>
      <p:pic>
        <p:nvPicPr>
          <p:cNvPr id="24" name="Picture 23" descr="A green and white logo&#10;&#10;AI-generated content may be incorrect.">
            <a:extLst>
              <a:ext uri="{FF2B5EF4-FFF2-40B4-BE49-F238E27FC236}">
                <a16:creationId xmlns:a16="http://schemas.microsoft.com/office/drawing/2014/main" id="{7E78F2E4-4C55-4A87-C6C4-97386592E71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6815" y="4283785"/>
            <a:ext cx="477503" cy="4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4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BE77-7082-0AFF-4C27-9C4674245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Let’s talk open source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4633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B7D5-3977-0F88-D8D6-23218632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cs typeface="Segoe UI Light"/>
              </a:rPr>
              <a:t>Show of hands: How many are using Open source tools each week?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376EC-9420-62A9-000E-48D1EB515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4" name="Picture 3" descr="Many hands raising thumbs up">
            <a:extLst>
              <a:ext uri="{FF2B5EF4-FFF2-40B4-BE49-F238E27FC236}">
                <a16:creationId xmlns:a16="http://schemas.microsoft.com/office/drawing/2014/main" id="{BEC48573-A28B-461D-F1AF-5B778A94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51" y="1464920"/>
            <a:ext cx="5114564" cy="34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C6E1-AFE2-A24F-A0C9-AC23E0018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3A77-520F-E262-5808-E56ECCED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cs typeface="Segoe UI Light"/>
              </a:rPr>
              <a:t>Show of hands: How many are not allowed to use OSS by your company or clients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0C6B0-E17E-548C-EFFF-90C14403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Picture 4" descr="Several hands raised and ready to answer a question">
            <a:extLst>
              <a:ext uri="{FF2B5EF4-FFF2-40B4-BE49-F238E27FC236}">
                <a16:creationId xmlns:a16="http://schemas.microsoft.com/office/drawing/2014/main" id="{3D80FC2B-43A1-A124-6627-FD4B0CAC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19" y="1737028"/>
            <a:ext cx="4687747" cy="31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2C4-ADDC-6E5D-06AA-7A908FD3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cs typeface="Segoe UI Light"/>
              </a:rPr>
              <a:t>Pros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D8FD6-8EC7-A76C-329B-0A785CE35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67995"/>
            <a:r>
              <a:rPr lang="en-US" noProof="0">
                <a:cs typeface="Segoe UI Light"/>
              </a:rPr>
              <a:t>The PRICE</a:t>
            </a:r>
          </a:p>
          <a:p>
            <a:pPr marL="467995"/>
            <a:r>
              <a:rPr lang="en-US" noProof="0">
                <a:cs typeface="Segoe UI Light"/>
              </a:rPr>
              <a:t>Extensibility</a:t>
            </a:r>
          </a:p>
          <a:p>
            <a:pPr marL="742633" lvl="1"/>
            <a:r>
              <a:rPr lang="en-US" noProof="0">
                <a:cs typeface="Segoe UI Light"/>
              </a:rPr>
              <a:t>Make your own tweaks</a:t>
            </a:r>
          </a:p>
          <a:p>
            <a:pPr marL="742633" lvl="1"/>
            <a:r>
              <a:rPr lang="en-US">
                <a:cs typeface="Segoe UI Light"/>
              </a:rPr>
              <a:t>Fix issues out of version, the SLA is up to you!</a:t>
            </a:r>
            <a:endParaRPr lang="en-US" noProof="0">
              <a:cs typeface="Segoe UI Light"/>
            </a:endParaRPr>
          </a:p>
          <a:p>
            <a:pPr marL="467995"/>
            <a:r>
              <a:rPr lang="en-US" noProof="0">
                <a:cs typeface="Segoe UI Light"/>
              </a:rPr>
              <a:t>“Free” maintenance</a:t>
            </a:r>
          </a:p>
          <a:p>
            <a:pPr marL="467995"/>
            <a:r>
              <a:rPr lang="en-US" noProof="0">
                <a:cs typeface="Segoe UI Light"/>
              </a:rPr>
              <a:t>HUGE selection</a:t>
            </a:r>
          </a:p>
          <a:p>
            <a:pPr marL="467995"/>
            <a:r>
              <a:rPr lang="en-US" noProof="0">
                <a:cs typeface="Segoe UI Light"/>
              </a:rPr>
              <a:t>Quality</a:t>
            </a:r>
          </a:p>
          <a:p>
            <a:pPr marL="467995"/>
            <a:r>
              <a:rPr lang="en-US" noProof="0">
                <a:cs typeface="Segoe UI Light"/>
              </a:rPr>
              <a:t>Low risk of discontinuance (once it’s taken off)</a:t>
            </a:r>
          </a:p>
          <a:p>
            <a:pPr marL="467995"/>
            <a:r>
              <a:rPr lang="en-US" noProof="0">
                <a:cs typeface="Segoe UI Light"/>
              </a:rPr>
              <a:t>You have the source code</a:t>
            </a:r>
          </a:p>
          <a:p>
            <a:pPr marL="467995"/>
            <a:endParaRPr lang="en-US" noProof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95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6FF30AE5D0E14CA88C6437F725575A" ma:contentTypeVersion="17" ma:contentTypeDescription="Create a new document." ma:contentTypeScope="" ma:versionID="7b1da04e5694f00ea5eb01619cb6fe95">
  <xsd:schema xmlns:xsd="http://www.w3.org/2001/XMLSchema" xmlns:xs="http://www.w3.org/2001/XMLSchema" xmlns:p="http://schemas.microsoft.com/office/2006/metadata/properties" xmlns:ns2="6b9ddf65-3da6-4299-828e-512eb74bd1ac" xmlns:ns3="68b5b3a9-4ec2-41cf-b4f4-c14fdb8d558c" targetNamespace="http://schemas.microsoft.com/office/2006/metadata/properties" ma:root="true" ma:fieldsID="3d1441521935cdc143de7c7e6d0dd4c2" ns2:_="" ns3:_="">
    <xsd:import namespace="6b9ddf65-3da6-4299-828e-512eb74bd1ac"/>
    <xsd:import namespace="68b5b3a9-4ec2-41cf-b4f4-c14fdb8d55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  <xsd:element ref="ns2:MediaServiceBillingMetadata" minOccurs="0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ddf65-3da6-4299-828e-512eb74bd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4ad59dd-c89e-4b15-8b53-b6bbef210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  <xsd:element name="date" ma:index="24" nillable="true" ma:displayName="dat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5b3a9-4ec2-41cf-b4f4-c14fdb8d558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883e2ce-b9e3-4c73-8814-d2da42de985c}" ma:internalName="TaxCatchAll" ma:showField="CatchAllData" ma:web="68b5b3a9-4ec2-41cf-b4f4-c14fdb8d55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638072221494872913","enableDocumentContentUpdater":false,"version":"2.0"}]]></TemplafySlideTemplateConfigur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9ddf65-3da6-4299-828e-512eb74bd1ac">
      <Terms xmlns="http://schemas.microsoft.com/office/infopath/2007/PartnerControls"/>
    </lcf76f155ced4ddcb4097134ff3c332f>
    <TaxCatchAll xmlns="68b5b3a9-4ec2-41cf-b4f4-c14fdb8d558c" xsi:nil="true"/>
    <date xmlns="6b9ddf65-3da6-4299-828e-512eb74bd1ac" xsi:nil="true"/>
  </documentManagement>
</p:properties>
</file>

<file path=customXml/itemProps1.xml><?xml version="1.0" encoding="utf-8"?>
<ds:datastoreItem xmlns:ds="http://schemas.openxmlformats.org/officeDocument/2006/customXml" ds:itemID="{9682E430-5926-4993-9387-57D4B3BEBD53}"/>
</file>

<file path=customXml/itemProps2.xml><?xml version="1.0" encoding="utf-8"?>
<ds:datastoreItem xmlns:ds="http://schemas.openxmlformats.org/officeDocument/2006/customXml" ds:itemID="{D6CE178E-7963-4EFA-83EF-8E123369E0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10869-5AA6-4EC7-BEB5-A96D4A148748}">
  <ds:schemaRefs/>
</ds:datastoreItem>
</file>

<file path=customXml/itemProps4.xml><?xml version="1.0" encoding="utf-8"?>
<ds:datastoreItem xmlns:ds="http://schemas.openxmlformats.org/officeDocument/2006/customXml" ds:itemID="{931446D9-4EE6-427A-9F45-24E11D816CE5}">
  <ds:schemaRefs/>
</ds:datastoreItem>
</file>

<file path=customXml/itemProps5.xml><?xml version="1.0" encoding="utf-8"?>
<ds:datastoreItem xmlns:ds="http://schemas.openxmlformats.org/officeDocument/2006/customXml" ds:itemID="{89296970-E637-471F-86E2-950D4519AEC4}">
  <ds:schemaRefs>
    <ds:schemaRef ds:uri="c3d7ea6c-7bfa-4010-9d22-4951d7a45d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582</Words>
  <Application>Microsoft Office PowerPoint</Application>
  <PresentationFormat>On-screen Show (16:9)</PresentationFormat>
  <Paragraphs>125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Parker</vt:lpstr>
      <vt:lpstr>Roboto</vt:lpstr>
      <vt:lpstr>Segoe UI</vt:lpstr>
      <vt:lpstr>Segoe UI Light</vt:lpstr>
      <vt:lpstr>TwitterChirp</vt:lpstr>
      <vt:lpstr>Wingdings</vt:lpstr>
      <vt:lpstr>1_Master</vt:lpstr>
      <vt:lpstr>Leveraging open source tool to maximise your investments in M365✨</vt:lpstr>
      <vt:lpstr>Kasper Larsen (He/Him)</vt:lpstr>
      <vt:lpstr>Our IT journeys both started around Y2K</vt:lpstr>
      <vt:lpstr>Dan Toft (He/Him)</vt:lpstr>
      <vt:lpstr>Big Thank You to Our Sponsors</vt:lpstr>
      <vt:lpstr>Let’s talk open source</vt:lpstr>
      <vt:lpstr>Show of hands: How many are using Open source tools each week?</vt:lpstr>
      <vt:lpstr>Show of hands: How many are not allowed to use OSS by your company or clients</vt:lpstr>
      <vt:lpstr>Pros</vt:lpstr>
      <vt:lpstr>Cons</vt:lpstr>
      <vt:lpstr>Let’s talk community</vt:lpstr>
      <vt:lpstr>What is PnP?</vt:lpstr>
      <vt:lpstr>PowerPoint Presentation</vt:lpstr>
      <vt:lpstr>PnP Modern Search + List Formatting</vt:lpstr>
      <vt:lpstr>Script Samples</vt:lpstr>
      <vt:lpstr>Open Source in numbers</vt:lpstr>
      <vt:lpstr>Final warning: Community can be contagious and have unforeseen consequences </vt:lpstr>
      <vt:lpstr>Questions</vt:lpstr>
      <vt:lpstr>Resources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Kasper Larsen</cp:lastModifiedBy>
  <cp:revision>3</cp:revision>
  <dcterms:created xsi:type="dcterms:W3CDTF">2013-10-22T18:22:58Z</dcterms:created>
  <dcterms:modified xsi:type="dcterms:W3CDTF">2025-03-05T20:26:05Z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0x010100E26FF30AE5D0E14CA88C6437F725575A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Ref">
    <vt:lpwstr>https://api.informationprotection.azure.com/api/91346c29-45b4-4420-9d08-1b5f793f88f9</vt:lpwstr>
  </property>
  <property fmtid="{D5CDD505-2E9C-101B-9397-08002B2CF9AE}" pid="6" name="MSIP_Label_9f328265-8bb7-423f-ab44-50a34f814574_Owner">
    <vt:lpwstr>isidora.katanic@itnetx.ch</vt:lpwstr>
  </property>
  <property fmtid="{D5CDD505-2E9C-101B-9397-08002B2CF9AE}" pid="7" name="MSIP_Label_9f328265-8bb7-423f-ab44-50a34f814574_SetDate">
    <vt:lpwstr>2018-04-13T14:22:54.7644984+02:00</vt:lpwstr>
  </property>
  <property fmtid="{D5CDD505-2E9C-101B-9397-08002B2CF9AE}" pid="8" name="MSIP_Label_9f328265-8bb7-423f-ab44-50a34f814574_Name">
    <vt:lpwstr>Public</vt:lpwstr>
  </property>
  <property fmtid="{D5CDD505-2E9C-101B-9397-08002B2CF9AE}" pid="9" name="MSIP_Label_9f328265-8bb7-423f-ab44-50a34f814574_Application">
    <vt:lpwstr>Microsoft Azure Information Protection</vt:lpwstr>
  </property>
  <property fmtid="{D5CDD505-2E9C-101B-9397-08002B2CF9AE}" pid="10" name="MSIP_Label_9f328265-8bb7-423f-ab44-50a34f814574_Extended_MSFT_Method">
    <vt:lpwstr>Automatic</vt:lpwstr>
  </property>
  <property fmtid="{D5CDD505-2E9C-101B-9397-08002B2CF9AE}" pid="11" name="MSIP_Label_91327b11-6d4e-4117-945d-1b5794009f19_Enabled">
    <vt:lpwstr>true</vt:lpwstr>
  </property>
  <property fmtid="{D5CDD505-2E9C-101B-9397-08002B2CF9AE}" pid="12" name="MSIP_Label_91327b11-6d4e-4117-945d-1b5794009f19_SetDate">
    <vt:lpwstr>2024-01-28T12:32:33Z</vt:lpwstr>
  </property>
  <property fmtid="{D5CDD505-2E9C-101B-9397-08002B2CF9AE}" pid="13" name="MSIP_Label_91327b11-6d4e-4117-945d-1b5794009f19_Method">
    <vt:lpwstr>Standard</vt:lpwstr>
  </property>
  <property fmtid="{D5CDD505-2E9C-101B-9397-08002B2CF9AE}" pid="14" name="MSIP_Label_91327b11-6d4e-4117-945d-1b5794009f19_Name">
    <vt:lpwstr>Internal</vt:lpwstr>
  </property>
  <property fmtid="{D5CDD505-2E9C-101B-9397-08002B2CF9AE}" pid="15" name="MSIP_Label_91327b11-6d4e-4117-945d-1b5794009f19_SiteId">
    <vt:lpwstr>61bcbb99-3ff6-4694-bb18-6987d63eea45</vt:lpwstr>
  </property>
  <property fmtid="{D5CDD505-2E9C-101B-9397-08002B2CF9AE}" pid="16" name="MSIP_Label_91327b11-6d4e-4117-945d-1b5794009f19_ActionId">
    <vt:lpwstr>9e9a8089-dda8-4a98-ad9a-d2b992731087</vt:lpwstr>
  </property>
  <property fmtid="{D5CDD505-2E9C-101B-9397-08002B2CF9AE}" pid="17" name="MSIP_Label_91327b11-6d4e-4117-945d-1b5794009f19_ContentBits">
    <vt:lpwstr>0</vt:lpwstr>
  </property>
  <property fmtid="{D5CDD505-2E9C-101B-9397-08002B2CF9AE}" pid="18" name="MediaServiceImageTags">
    <vt:lpwstr/>
  </property>
  <property fmtid="{D5CDD505-2E9C-101B-9397-08002B2CF9AE}" pid="19" name="MSIP_Label_35adf1c8-137d-4fcc-8031-f29343c650cf_Enabled">
    <vt:lpwstr>true</vt:lpwstr>
  </property>
  <property fmtid="{D5CDD505-2E9C-101B-9397-08002B2CF9AE}" pid="20" name="MSIP_Label_35adf1c8-137d-4fcc-8031-f29343c650cf_SetDate">
    <vt:lpwstr>2025-03-05T12:35:12Z</vt:lpwstr>
  </property>
  <property fmtid="{D5CDD505-2E9C-101B-9397-08002B2CF9AE}" pid="21" name="MSIP_Label_35adf1c8-137d-4fcc-8031-f29343c650cf_Method">
    <vt:lpwstr>Standard</vt:lpwstr>
  </property>
  <property fmtid="{D5CDD505-2E9C-101B-9397-08002B2CF9AE}" pid="22" name="MSIP_Label_35adf1c8-137d-4fcc-8031-f29343c650cf_Name">
    <vt:lpwstr>35adf1c8-137d-4fcc-8031-f29343c650cf</vt:lpwstr>
  </property>
  <property fmtid="{D5CDD505-2E9C-101B-9397-08002B2CF9AE}" pid="23" name="MSIP_Label_35adf1c8-137d-4fcc-8031-f29343c650cf_SiteId">
    <vt:lpwstr>c905c127-525f-47a9-83f1-bec014f6d613</vt:lpwstr>
  </property>
  <property fmtid="{D5CDD505-2E9C-101B-9397-08002B2CF9AE}" pid="24" name="MSIP_Label_35adf1c8-137d-4fcc-8031-f29343c650cf_ActionId">
    <vt:lpwstr>5697f0f0-59ee-4760-becf-0697614e67de</vt:lpwstr>
  </property>
  <property fmtid="{D5CDD505-2E9C-101B-9397-08002B2CF9AE}" pid="25" name="MSIP_Label_35adf1c8-137d-4fcc-8031-f29343c650cf_ContentBits">
    <vt:lpwstr>0</vt:lpwstr>
  </property>
  <property fmtid="{D5CDD505-2E9C-101B-9397-08002B2CF9AE}" pid="26" name="MSIP_Label_35adf1c8-137d-4fcc-8031-f29343c650cf_Tag">
    <vt:lpwstr>10, 3, 0, 1</vt:lpwstr>
  </property>
</Properties>
</file>